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8" r:id="rId3"/>
    <p:sldId id="260" r:id="rId4"/>
    <p:sldId id="268" r:id="rId5"/>
    <p:sldId id="261" r:id="rId6"/>
    <p:sldId id="273" r:id="rId7"/>
    <p:sldId id="262" r:id="rId8"/>
    <p:sldId id="274" r:id="rId9"/>
    <p:sldId id="275" r:id="rId10"/>
    <p:sldId id="263" r:id="rId11"/>
    <p:sldId id="264" r:id="rId12"/>
    <p:sldId id="270" r:id="rId13"/>
    <p:sldId id="276" r:id="rId14"/>
    <p:sldId id="265" r:id="rId15"/>
    <p:sldId id="266" r:id="rId16"/>
    <p:sldId id="267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7440" autoAdjust="0"/>
  </p:normalViewPr>
  <p:slideViewPr>
    <p:cSldViewPr>
      <p:cViewPr>
        <p:scale>
          <a:sx n="66" d="100"/>
          <a:sy n="66" d="100"/>
        </p:scale>
        <p:origin x="-1200" y="-6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F7E01E-8017-446D-8386-F744806FF838}" type="datetimeFigureOut">
              <a:rPr lang="ru-RU" smtClean="0"/>
              <a:pPr/>
              <a:t>20.03.2012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6D60C8-B3C5-4F49-99C5-33B85426239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D60C8-B3C5-4F49-99C5-33B854262396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D60C8-B3C5-4F49-99C5-33B854262396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BBC5B-717C-4DAC-B2F8-79131BC4A1A5}" type="datetimeFigureOut">
              <a:rPr lang="ru-RU" smtClean="0"/>
              <a:pPr/>
              <a:t>20.03.2012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87AA0CE-D3EF-47DC-A6E4-F06AECB087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BBC5B-717C-4DAC-B2F8-79131BC4A1A5}" type="datetimeFigureOut">
              <a:rPr lang="ru-RU" smtClean="0"/>
              <a:pPr/>
              <a:t>20.03.2012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87AA0CE-D3EF-47DC-A6E4-F06AECB087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BBC5B-717C-4DAC-B2F8-79131BC4A1A5}" type="datetimeFigureOut">
              <a:rPr lang="ru-RU" smtClean="0"/>
              <a:pPr/>
              <a:t>20.03.2012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A0CE-D3EF-47DC-A6E4-F06AECB087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BBC5B-717C-4DAC-B2F8-79131BC4A1A5}" type="datetimeFigureOut">
              <a:rPr lang="ru-RU" smtClean="0"/>
              <a:pPr/>
              <a:t>20.03.2012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A0CE-D3EF-47DC-A6E4-F06AECB087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BBC5B-717C-4DAC-B2F8-79131BC4A1A5}" type="datetimeFigureOut">
              <a:rPr lang="ru-RU" smtClean="0"/>
              <a:pPr/>
              <a:t>20.03.2012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87AA0CE-D3EF-47DC-A6E4-F06AECB087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BBC5B-717C-4DAC-B2F8-79131BC4A1A5}" type="datetimeFigureOut">
              <a:rPr lang="ru-RU" smtClean="0"/>
              <a:pPr/>
              <a:t>20.03.2012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A0CE-D3EF-47DC-A6E4-F06AECB087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BBC5B-717C-4DAC-B2F8-79131BC4A1A5}" type="datetimeFigureOut">
              <a:rPr lang="ru-RU" smtClean="0"/>
              <a:pPr/>
              <a:t>20.03.2012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A0CE-D3EF-47DC-A6E4-F06AECB087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BBC5B-717C-4DAC-B2F8-79131BC4A1A5}" type="datetimeFigureOut">
              <a:rPr lang="ru-RU" smtClean="0"/>
              <a:pPr/>
              <a:t>20.03.2012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A0CE-D3EF-47DC-A6E4-F06AECB087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BBC5B-717C-4DAC-B2F8-79131BC4A1A5}" type="datetimeFigureOut">
              <a:rPr lang="ru-RU" smtClean="0"/>
              <a:pPr/>
              <a:t>20.03.2012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A0CE-D3EF-47DC-A6E4-F06AECB087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BBC5B-717C-4DAC-B2F8-79131BC4A1A5}" type="datetimeFigureOut">
              <a:rPr lang="ru-RU" smtClean="0"/>
              <a:pPr/>
              <a:t>20.03.2012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A0CE-D3EF-47DC-A6E4-F06AECB087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BBC5B-717C-4DAC-B2F8-79131BC4A1A5}" type="datetimeFigureOut">
              <a:rPr lang="ru-RU" smtClean="0"/>
              <a:pPr/>
              <a:t>20.03.2012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A0CE-D3EF-47DC-A6E4-F06AECB087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D5BBC5B-717C-4DAC-B2F8-79131BC4A1A5}" type="datetimeFigureOut">
              <a:rPr lang="ru-RU" smtClean="0"/>
              <a:pPr/>
              <a:t>20.03.2012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87AA0CE-D3EF-47DC-A6E4-F06AECB087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260648"/>
            <a:ext cx="8458200" cy="936104"/>
          </a:xfrm>
        </p:spPr>
        <p:txBody>
          <a:bodyPr/>
          <a:lstStyle/>
          <a:p>
            <a:pPr algn="ctr"/>
            <a:r>
              <a:rPr lang="ru-RU" dirty="0" err="1" smtClean="0"/>
              <a:t>Галимова</a:t>
            </a:r>
            <a:r>
              <a:rPr lang="ru-RU" dirty="0" smtClean="0"/>
              <a:t> </a:t>
            </a:r>
            <a:r>
              <a:rPr lang="ru-RU" dirty="0" err="1" smtClean="0"/>
              <a:t>Гульназ</a:t>
            </a:r>
            <a:r>
              <a:rPr lang="ru-RU" dirty="0" smtClean="0"/>
              <a:t> </a:t>
            </a:r>
            <a:r>
              <a:rPr lang="ru-RU" dirty="0" err="1" smtClean="0"/>
              <a:t>азгаровна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4824536" cy="5328592"/>
          </a:xfrm>
        </p:spPr>
        <p:txBody>
          <a:bodyPr>
            <a:normAutofit/>
          </a:bodyPr>
          <a:lstStyle/>
          <a:p>
            <a:r>
              <a:rPr lang="ru-RU" i="1" dirty="0" smtClean="0"/>
              <a:t>Учитель начальных классов МОУ «</a:t>
            </a:r>
            <a:r>
              <a:rPr lang="ru-RU" i="1" dirty="0" err="1" smtClean="0"/>
              <a:t>Шугуровская</a:t>
            </a:r>
            <a:r>
              <a:rPr lang="ru-RU" i="1" dirty="0" smtClean="0"/>
              <a:t> СОШ имени В.П.Чкалова»  МО «</a:t>
            </a:r>
            <a:r>
              <a:rPr lang="ru-RU" i="1" dirty="0" err="1" smtClean="0"/>
              <a:t>Лениногорский</a:t>
            </a:r>
            <a:r>
              <a:rPr lang="ru-RU" i="1" dirty="0" smtClean="0"/>
              <a:t> муниципальный район» РТ</a:t>
            </a:r>
          </a:p>
          <a:p>
            <a:r>
              <a:rPr lang="ru-RU" i="1" dirty="0" smtClean="0"/>
              <a:t>Дата рождения: 4 марта 1971 года</a:t>
            </a:r>
          </a:p>
          <a:p>
            <a:r>
              <a:rPr lang="ru-RU" i="1" dirty="0" smtClean="0"/>
              <a:t>Образование: высшее, НГПИ, 1992 год</a:t>
            </a:r>
          </a:p>
          <a:p>
            <a:r>
              <a:rPr lang="ru-RU" i="1" dirty="0" smtClean="0"/>
              <a:t>Специальность: педагогика и методика начального обучения</a:t>
            </a:r>
          </a:p>
          <a:p>
            <a:r>
              <a:rPr lang="ru-RU" i="1" dirty="0" smtClean="0"/>
              <a:t>Педагогический стаж: 19 лет</a:t>
            </a:r>
          </a:p>
          <a:p>
            <a:endParaRPr lang="ru-RU" i="1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Picture 11" descr="S6301916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4860032" y="1268760"/>
            <a:ext cx="4009641" cy="3456384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Работает по </a:t>
            </a:r>
            <a:r>
              <a:rPr lang="ru-RU" dirty="0" err="1" smtClean="0"/>
              <a:t>образовательнойпрограмме</a:t>
            </a:r>
            <a:r>
              <a:rPr lang="ru-RU" dirty="0" smtClean="0"/>
              <a:t> «Школа 2100»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4714884"/>
            <a:ext cx="8712968" cy="192882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Методическая тема: </a:t>
            </a:r>
          </a:p>
          <a:p>
            <a:pPr>
              <a:buNone/>
            </a:pPr>
            <a:r>
              <a:rPr lang="ru-RU" i="1" dirty="0" smtClean="0"/>
              <a:t>«Построение образовательного пространства на </a:t>
            </a:r>
            <a:r>
              <a:rPr lang="ru-RU" i="1" dirty="0" err="1" smtClean="0"/>
              <a:t>деятельностной</a:t>
            </a:r>
            <a:r>
              <a:rPr lang="ru-RU" i="1" dirty="0" smtClean="0"/>
              <a:t> основе – фактор оптимизации учебного процесса»</a:t>
            </a:r>
            <a:endParaRPr lang="ru-RU" i="1" dirty="0"/>
          </a:p>
        </p:txBody>
      </p:sp>
      <p:pic>
        <p:nvPicPr>
          <p:cNvPr id="4" name="Picture 18" descr="S630192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285984" y="1285860"/>
            <a:ext cx="4316049" cy="3286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Результаты обучающихся на основе годовых оценок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04800" y="1556791"/>
          <a:ext cx="8686800" cy="47484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1700"/>
                <a:gridCol w="2171700"/>
                <a:gridCol w="2171700"/>
                <a:gridCol w="2171700"/>
              </a:tblGrid>
              <a:tr h="943314">
                <a:tc>
                  <a:txBody>
                    <a:bodyPr/>
                    <a:lstStyle/>
                    <a:p>
                      <a:r>
                        <a:rPr lang="ru-RU" dirty="0" smtClean="0"/>
                        <a:t>Учебный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Предмет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Качество обучения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Успеваемость </a:t>
                      </a:r>
                      <a:endParaRPr lang="ru-RU" dirty="0"/>
                    </a:p>
                  </a:txBody>
                  <a:tcPr/>
                </a:tc>
              </a:tr>
              <a:tr h="546524">
                <a:tc rowSpan="5"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2009-2010</a:t>
                      </a:r>
                    </a:p>
                    <a:p>
                      <a:r>
                        <a:rPr lang="ru-RU" dirty="0" smtClean="0"/>
                        <a:t>(4 класс)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Математика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72%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100%</a:t>
                      </a:r>
                      <a:endParaRPr lang="ru-RU" dirty="0"/>
                    </a:p>
                  </a:txBody>
                  <a:tcPr/>
                </a:tc>
              </a:tr>
              <a:tr h="54652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Русский 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78%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100%</a:t>
                      </a:r>
                      <a:endParaRPr lang="ru-RU" dirty="0"/>
                    </a:p>
                  </a:txBody>
                  <a:tcPr/>
                </a:tc>
              </a:tr>
              <a:tr h="94331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Литературное чтение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87,5%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100%</a:t>
                      </a:r>
                      <a:endParaRPr lang="ru-RU" dirty="0"/>
                    </a:p>
                  </a:txBody>
                  <a:tcPr/>
                </a:tc>
              </a:tr>
              <a:tr h="54652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Окружающий мир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81, 2%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100%</a:t>
                      </a:r>
                      <a:endParaRPr lang="ru-RU" dirty="0"/>
                    </a:p>
                  </a:txBody>
                  <a:tcPr/>
                </a:tc>
              </a:tr>
              <a:tr h="54652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Татарский 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95%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100%</a:t>
                      </a:r>
                      <a:endParaRPr lang="ru-RU" dirty="0"/>
                    </a:p>
                  </a:txBody>
                  <a:tcPr/>
                </a:tc>
              </a:tr>
              <a:tr h="675766">
                <a:tc>
                  <a:txBody>
                    <a:bodyPr/>
                    <a:lstStyle/>
                    <a:p>
                      <a:r>
                        <a:rPr lang="ru-RU" dirty="0" smtClean="0"/>
                        <a:t>2010-2011</a:t>
                      </a:r>
                    </a:p>
                    <a:p>
                      <a:r>
                        <a:rPr lang="ru-RU" dirty="0" smtClean="0"/>
                        <a:t>(1 класс)</a:t>
                      </a:r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Безотметочное</a:t>
                      </a:r>
                      <a:r>
                        <a:rPr lang="ru-RU" dirty="0" smtClean="0"/>
                        <a:t> обучение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Результаты республиканского тестирования учащихся 4 классов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2845" y="1928801"/>
          <a:ext cx="8858310" cy="35718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1662"/>
                <a:gridCol w="1771662"/>
                <a:gridCol w="1771662"/>
                <a:gridCol w="1685937"/>
                <a:gridCol w="1857387"/>
              </a:tblGrid>
              <a:tr h="827315">
                <a:tc>
                  <a:txBody>
                    <a:bodyPr/>
                    <a:lstStyle/>
                    <a:p>
                      <a:r>
                        <a:rPr lang="ru-RU" dirty="0" smtClean="0"/>
                        <a:t>Учебный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Предмет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Класс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Качество обучения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Успеваемость </a:t>
                      </a:r>
                      <a:endParaRPr lang="ru-RU" dirty="0"/>
                    </a:p>
                  </a:txBody>
                  <a:tcPr/>
                </a:tc>
              </a:tr>
              <a:tr h="479317">
                <a:tc rowSpan="2">
                  <a:txBody>
                    <a:bodyPr/>
                    <a:lstStyle/>
                    <a:p>
                      <a:r>
                        <a:rPr lang="ru-RU" dirty="0" smtClean="0"/>
                        <a:t>2009-2010</a:t>
                      </a:r>
                      <a:endParaRPr lang="ru-RU" dirty="0"/>
                    </a:p>
                    <a:p>
                      <a:r>
                        <a:rPr lang="ru-RU" dirty="0" smtClean="0"/>
                        <a:t>(февраль)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Математика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80%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100%</a:t>
                      </a:r>
                      <a:endParaRPr lang="ru-RU" dirty="0"/>
                    </a:p>
                  </a:txBody>
                  <a:tcPr/>
                </a:tc>
              </a:tr>
              <a:tr h="47931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Русский 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66,6%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100%</a:t>
                      </a:r>
                      <a:endParaRPr lang="ru-RU" dirty="0"/>
                    </a:p>
                  </a:txBody>
                  <a:tcPr/>
                </a:tc>
              </a:tr>
              <a:tr h="479317">
                <a:tc rowSpan="3">
                  <a:txBody>
                    <a:bodyPr/>
                    <a:lstStyle/>
                    <a:p>
                      <a:r>
                        <a:rPr lang="ru-RU" dirty="0" smtClean="0"/>
                        <a:t>2009-2010</a:t>
                      </a:r>
                    </a:p>
                    <a:p>
                      <a:r>
                        <a:rPr lang="ru-RU" dirty="0" smtClean="0"/>
                        <a:t>(май)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Математика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75%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100%</a:t>
                      </a:r>
                      <a:endParaRPr lang="ru-RU" dirty="0"/>
                    </a:p>
                  </a:txBody>
                  <a:tcPr/>
                </a:tc>
              </a:tr>
              <a:tr h="47931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Русский 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81,2%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100%</a:t>
                      </a:r>
                      <a:endParaRPr lang="ru-RU" dirty="0"/>
                    </a:p>
                  </a:txBody>
                  <a:tcPr/>
                </a:tc>
              </a:tr>
              <a:tr h="82731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Литературное чтение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100%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Результаты участия обучающихся в предметных олимпиадах, научно-практических конференциях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2844" y="1772815"/>
          <a:ext cx="8848756" cy="23762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8732"/>
                <a:gridCol w="2030771"/>
                <a:gridCol w="1769751"/>
                <a:gridCol w="1769751"/>
                <a:gridCol w="1769751"/>
              </a:tblGrid>
              <a:tr h="384628"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Предмет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Уровень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Результат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Дата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Документ </a:t>
                      </a:r>
                      <a:endParaRPr lang="ru-RU" dirty="0"/>
                    </a:p>
                  </a:txBody>
                  <a:tcPr/>
                </a:tc>
              </a:tr>
              <a:tr h="663878">
                <a:tc>
                  <a:txBody>
                    <a:bodyPr/>
                    <a:lstStyle/>
                    <a:p>
                      <a:r>
                        <a:rPr lang="ru-RU" dirty="0" smtClean="0"/>
                        <a:t>Математика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ru-RU" dirty="0" smtClean="0"/>
                        <a:t>Муниципальный этап Всероссийской олимпиады школьников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 место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2010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Диплом призера </a:t>
                      </a:r>
                      <a:endParaRPr lang="ru-RU" dirty="0"/>
                    </a:p>
                  </a:txBody>
                  <a:tcPr/>
                </a:tc>
              </a:tr>
              <a:tr h="663878">
                <a:tc>
                  <a:txBody>
                    <a:bodyPr/>
                    <a:lstStyle/>
                    <a:p>
                      <a:r>
                        <a:rPr lang="ru-RU" dirty="0" smtClean="0"/>
                        <a:t>Русский язык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Участие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2010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63878">
                <a:tc>
                  <a:txBody>
                    <a:bodyPr/>
                    <a:lstStyle/>
                    <a:p>
                      <a:r>
                        <a:rPr lang="ru-RU" dirty="0" smtClean="0"/>
                        <a:t>Окружающий мир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Участие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2010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42844" y="4429132"/>
          <a:ext cx="8858314" cy="17361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8826"/>
                <a:gridCol w="1714512"/>
                <a:gridCol w="1857388"/>
                <a:gridCol w="1357322"/>
                <a:gridCol w="714380"/>
                <a:gridCol w="1285886"/>
              </a:tblGrid>
              <a:tr h="868086">
                <a:tc>
                  <a:txBody>
                    <a:bodyPr/>
                    <a:lstStyle/>
                    <a:p>
                      <a:r>
                        <a:rPr lang="ru-RU" dirty="0" smtClean="0"/>
                        <a:t>Тема конференции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Тема выступления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Уровень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Результат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Дата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Документ </a:t>
                      </a:r>
                      <a:endParaRPr lang="ru-RU" dirty="0"/>
                    </a:p>
                  </a:txBody>
                  <a:tcPr/>
                </a:tc>
              </a:tr>
              <a:tr h="868086">
                <a:tc>
                  <a:txBody>
                    <a:bodyPr/>
                    <a:lstStyle/>
                    <a:p>
                      <a:r>
                        <a:rPr lang="ru-RU" dirty="0" smtClean="0"/>
                        <a:t>«Я – исследователь»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«А так ли глуп </a:t>
                      </a:r>
                      <a:r>
                        <a:rPr lang="ru-RU" dirty="0" err="1" smtClean="0"/>
                        <a:t>Иван-дурак</a:t>
                      </a:r>
                      <a:r>
                        <a:rPr lang="ru-RU" dirty="0" smtClean="0"/>
                        <a:t>?»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Муниципальный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 место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2010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Грамота 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Гульназ</a:t>
            </a:r>
            <a:r>
              <a:rPr lang="ru-RU" dirty="0" smtClean="0"/>
              <a:t> </a:t>
            </a:r>
            <a:r>
              <a:rPr lang="ru-RU" dirty="0" err="1" smtClean="0"/>
              <a:t>Азгаровна</a:t>
            </a:r>
            <a:r>
              <a:rPr lang="ru-RU" dirty="0" smtClean="0"/>
              <a:t> создает условия для реализации творческих способностей учащихся</a:t>
            </a:r>
            <a:endParaRPr lang="ru-RU" dirty="0"/>
          </a:p>
        </p:txBody>
      </p:sp>
      <p:pic>
        <p:nvPicPr>
          <p:cNvPr id="6" name="Picture 8" descr="SWScan0003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83568" y="1916832"/>
            <a:ext cx="7780943" cy="4451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Участие обучающихся в конкурсах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04800" y="1285859"/>
          <a:ext cx="8686800" cy="53578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360"/>
                <a:gridCol w="1958336"/>
                <a:gridCol w="1516384"/>
                <a:gridCol w="1626888"/>
                <a:gridCol w="1847832"/>
              </a:tblGrid>
              <a:tr h="36181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Мероприятие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Уровень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Результат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Дата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Документ</a:t>
                      </a:r>
                      <a:r>
                        <a:rPr lang="ru-RU" sz="1600" baseline="0" dirty="0" smtClean="0"/>
                        <a:t> </a:t>
                      </a:r>
                      <a:endParaRPr lang="ru-RU" sz="1600" dirty="0"/>
                    </a:p>
                  </a:txBody>
                  <a:tcPr/>
                </a:tc>
              </a:tr>
              <a:tr h="624504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Конкурс</a:t>
                      </a:r>
                      <a:r>
                        <a:rPr lang="ru-RU" sz="1600" baseline="0" dirty="0" smtClean="0"/>
                        <a:t> «Жар-птица»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Муниципальный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 место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2010 год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Грамота </a:t>
                      </a:r>
                      <a:endParaRPr lang="ru-RU" sz="1600" dirty="0"/>
                    </a:p>
                  </a:txBody>
                  <a:tcPr/>
                </a:tc>
              </a:tr>
              <a:tr h="1159794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Заочный конкурс «Познание и творчество»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Федеральный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 место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2010 год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Диплом призера</a:t>
                      </a:r>
                    </a:p>
                    <a:p>
                      <a:r>
                        <a:rPr lang="ru-RU" sz="1600" dirty="0" smtClean="0"/>
                        <a:t>Свидетельство педагогу</a:t>
                      </a:r>
                      <a:endParaRPr lang="ru-RU" sz="1600" dirty="0"/>
                    </a:p>
                  </a:txBody>
                  <a:tcPr/>
                </a:tc>
              </a:tr>
              <a:tr h="892149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Конкурс</a:t>
                      </a:r>
                      <a:r>
                        <a:rPr lang="ru-RU" sz="1600" baseline="0" dirty="0" smtClean="0"/>
                        <a:t> «Новогодняя газета»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Муниципальный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 место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2011 год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Сертификат </a:t>
                      </a:r>
                      <a:endParaRPr lang="ru-RU" sz="1600" dirty="0"/>
                    </a:p>
                  </a:txBody>
                  <a:tcPr/>
                </a:tc>
              </a:tr>
              <a:tr h="1159794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Конкурс рисунков «Новогодняя</a:t>
                      </a:r>
                      <a:r>
                        <a:rPr lang="ru-RU" sz="1600" baseline="0" dirty="0" smtClean="0"/>
                        <a:t> игрушка»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Муниципальный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 место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2010 год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Диплом </a:t>
                      </a:r>
                      <a:endParaRPr lang="ru-RU" sz="1600" dirty="0"/>
                    </a:p>
                  </a:txBody>
                  <a:tcPr/>
                </a:tc>
              </a:tr>
              <a:tr h="1159794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Заочный конкурс «Загадки математики»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Федеральный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 место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2012 год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Диплом призера</a:t>
                      </a:r>
                    </a:p>
                    <a:p>
                      <a:r>
                        <a:rPr lang="ru-RU" sz="1600" dirty="0" smtClean="0"/>
                        <a:t>Свидетельство педагогу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210770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 2010-2011 учебном году </a:t>
            </a:r>
            <a:r>
              <a:rPr lang="ru-RU" dirty="0" err="1" smtClean="0"/>
              <a:t>Галимова</a:t>
            </a:r>
            <a:r>
              <a:rPr lang="ru-RU" dirty="0" smtClean="0"/>
              <a:t> Г.А. участвовала в федеральном эксперименте по внедрению </a:t>
            </a:r>
            <a:r>
              <a:rPr lang="ru-RU" dirty="0" err="1" smtClean="0"/>
              <a:t>фгос</a:t>
            </a:r>
            <a:r>
              <a:rPr lang="ru-RU" dirty="0" smtClean="0"/>
              <a:t> </a:t>
            </a:r>
            <a:r>
              <a:rPr lang="ru-RU" dirty="0" err="1" smtClean="0"/>
              <a:t>ноо</a:t>
            </a:r>
            <a:r>
              <a:rPr lang="ru-RU" dirty="0" smtClean="0"/>
              <a:t> в числе </a:t>
            </a:r>
            <a:r>
              <a:rPr lang="ru-RU" dirty="0" err="1" smtClean="0"/>
              <a:t>пилотных</a:t>
            </a:r>
            <a:r>
              <a:rPr lang="ru-RU" dirty="0" smtClean="0"/>
              <a:t> школ республики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492896"/>
            <a:ext cx="5076056" cy="417646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       Накопленный в ходе эксперимента опыт </a:t>
            </a:r>
            <a:r>
              <a:rPr lang="ru-RU" dirty="0" err="1" smtClean="0"/>
              <a:t>распростаняет</a:t>
            </a:r>
            <a:r>
              <a:rPr lang="ru-RU" dirty="0" smtClean="0"/>
              <a:t> среди учителей </a:t>
            </a:r>
            <a:r>
              <a:rPr lang="ru-RU" dirty="0" err="1" smtClean="0"/>
              <a:t>Лениногорского</a:t>
            </a:r>
            <a:r>
              <a:rPr lang="ru-RU" dirty="0" smtClean="0"/>
              <a:t> муниципального района: </a:t>
            </a:r>
          </a:p>
          <a:p>
            <a:pPr>
              <a:buNone/>
            </a:pPr>
            <a:r>
              <a:rPr lang="ru-RU" dirty="0" smtClean="0"/>
              <a:t>-проводит открытые уроки,</a:t>
            </a:r>
          </a:p>
          <a:p>
            <a:pPr>
              <a:buNone/>
            </a:pPr>
            <a:r>
              <a:rPr lang="ru-RU" dirty="0" smtClean="0"/>
              <a:t>-оказывает помощь в составлении рабочих программ внеурочной деятельности </a:t>
            </a:r>
            <a:endParaRPr lang="ru-RU" dirty="0"/>
          </a:p>
        </p:txBody>
      </p:sp>
      <p:pic>
        <p:nvPicPr>
          <p:cNvPr id="4" name="Picture 19" descr="F:\Копия S6301919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148064" y="2636912"/>
            <a:ext cx="3745250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Повышение квалификации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39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0816"/>
                <a:gridCol w="4980384"/>
                <a:gridCol w="28956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Год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Тема курсов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Кем организованы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2007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«Вариативность и стандартизация в начальном образовании», 72 ч.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ИНПО, г. Набережные Челны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2007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«Основы современных информационных технологий. Создание школьного сайта. </a:t>
                      </a:r>
                      <a:r>
                        <a:rPr lang="ru-RU" dirty="0" err="1" smtClean="0"/>
                        <a:t>Мультимедийные</a:t>
                      </a:r>
                      <a:r>
                        <a:rPr lang="ru-RU" dirty="0" smtClean="0"/>
                        <a:t> технологии. Интерактивная доска </a:t>
                      </a:r>
                      <a:r>
                        <a:rPr lang="en-US" dirty="0" smtClean="0"/>
                        <a:t>SMART Board </a:t>
                      </a:r>
                      <a:r>
                        <a:rPr lang="ru-RU" dirty="0" smtClean="0"/>
                        <a:t>в учебном</a:t>
                      </a:r>
                      <a:r>
                        <a:rPr lang="ru-RU" baseline="0" dirty="0" smtClean="0"/>
                        <a:t> процессе», 72 ч.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ИРО РТ, г. Казань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2007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«Партнерство в образовании»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Учебный центр </a:t>
                      </a:r>
                      <a:r>
                        <a:rPr lang="en-US" dirty="0" smtClean="0"/>
                        <a:t>Microsoft </a:t>
                      </a:r>
                      <a:r>
                        <a:rPr lang="ru-RU" dirty="0" smtClean="0"/>
                        <a:t> при ИРО РТ, г. Казань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2010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«Пути реализации стандартов начального общего образования второго поколения» , 108ч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ИНПО, г. Набережные Челны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2012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«Проектирование дополнительных образовательных программ для детей школьного возраста», 16 ч.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ФГБОУ ВПО «НИСПТР»,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 г. Набережные Челны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err="1" smtClean="0"/>
              <a:t>Гульназ</a:t>
            </a:r>
            <a:r>
              <a:rPr lang="ru-RU" i="1" dirty="0" smtClean="0"/>
              <a:t> </a:t>
            </a:r>
            <a:r>
              <a:rPr lang="ru-RU" i="1" dirty="0" err="1" smtClean="0"/>
              <a:t>Азгаровна</a:t>
            </a:r>
            <a:r>
              <a:rPr lang="ru-RU" i="1" dirty="0" smtClean="0"/>
              <a:t> руководит научным обществом «Хочу все знать!»</a:t>
            </a:r>
            <a:br>
              <a:rPr lang="ru-RU" i="1" dirty="0" smtClean="0"/>
            </a:b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94667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i="1" dirty="0" smtClean="0"/>
              <a:t>         Это добровольное творческое объединение учащихся начальных классов школы, желающих углубить и расширить знания в различных областях науки, развивать свои способности, приобретать навыки исследовательской деятельности</a:t>
            </a:r>
            <a:endParaRPr lang="ru-RU" i="1" dirty="0"/>
          </a:p>
        </p:txBody>
      </p:sp>
      <p:pic>
        <p:nvPicPr>
          <p:cNvPr id="7" name="Picture 4" descr="F:\Лагерь\100_0208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00298" y="1357298"/>
            <a:ext cx="3786214" cy="2523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/>
              <a:t>Осуществление </a:t>
            </a:r>
            <a:r>
              <a:rPr lang="ru-RU" i="1" dirty="0" err="1" smtClean="0"/>
              <a:t>предшкольной</a:t>
            </a:r>
            <a:r>
              <a:rPr lang="ru-RU" i="1" dirty="0" smtClean="0"/>
              <a:t> подготовки  – залог успешности обучения на высоком уровне сложности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Объединение «Школа раннего развития» под руководством </a:t>
            </a:r>
            <a:r>
              <a:rPr lang="ru-RU" dirty="0" err="1" smtClean="0"/>
              <a:t>Галимовой</a:t>
            </a:r>
            <a:r>
              <a:rPr lang="ru-RU" dirty="0" smtClean="0"/>
              <a:t> Г.А. способствует успешной адаптации первоклассников в школе</a:t>
            </a:r>
            <a:endParaRPr lang="ru-RU" dirty="0"/>
          </a:p>
        </p:txBody>
      </p:sp>
      <p:pic>
        <p:nvPicPr>
          <p:cNvPr id="4" name="Picture 8" descr="Галимова Урок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2051720" y="1556792"/>
            <a:ext cx="4429156" cy="271952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265168" y="3244334"/>
            <a:ext cx="264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»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Гульназ</a:t>
            </a:r>
            <a:r>
              <a:rPr lang="ru-RU" dirty="0" smtClean="0"/>
              <a:t> </a:t>
            </a:r>
            <a:r>
              <a:rPr lang="ru-RU" dirty="0" err="1" smtClean="0"/>
              <a:t>азгаровна</a:t>
            </a:r>
            <a:r>
              <a:rPr lang="ru-RU" dirty="0" smtClean="0"/>
              <a:t> - руководитель ШМО учителей начальных классов.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i="1" dirty="0" smtClean="0"/>
              <a:t>руководит методической работой </a:t>
            </a:r>
          </a:p>
          <a:p>
            <a:pPr>
              <a:defRPr/>
            </a:pPr>
            <a:r>
              <a:rPr lang="ru-RU" i="1" dirty="0" smtClean="0"/>
              <a:t>организует проблемные семинары на муниципальном уровне</a:t>
            </a:r>
          </a:p>
          <a:p>
            <a:pPr>
              <a:defRPr/>
            </a:pPr>
            <a:r>
              <a:rPr lang="ru-RU" i="1" dirty="0" smtClean="0"/>
              <a:t>организует участие школьников в федеральных и региональных конкурсах и предметных олимпиадах</a:t>
            </a:r>
          </a:p>
          <a:p>
            <a:pPr>
              <a:defRPr/>
            </a:pPr>
            <a:r>
              <a:rPr lang="ru-RU" i="1" dirty="0" smtClean="0"/>
              <a:t>участвует в реализации программы </a:t>
            </a:r>
            <a:r>
              <a:rPr lang="ru-RU" i="1" dirty="0" err="1" smtClean="0"/>
              <a:t>внутришкольного</a:t>
            </a:r>
            <a:r>
              <a:rPr lang="ru-RU" i="1" dirty="0" smtClean="0"/>
              <a:t> контроля</a:t>
            </a:r>
          </a:p>
          <a:p>
            <a:pPr>
              <a:defRPr/>
            </a:pPr>
            <a:endParaRPr lang="ru-RU" i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Распространение педагогического опыта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Имеет публикации на страницах СМИ «</a:t>
            </a:r>
            <a:r>
              <a:rPr lang="ru-RU" dirty="0" err="1" smtClean="0"/>
              <a:t>Завуч-Инфо</a:t>
            </a:r>
            <a:r>
              <a:rPr lang="ru-RU" dirty="0" smtClean="0"/>
              <a:t>»: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«Работа над произведением Пастернака «Снег идет» Урок литературного чтения 3 класс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«А так ли глуп </a:t>
            </a:r>
            <a:r>
              <a:rPr lang="ru-RU" dirty="0" err="1" smtClean="0"/>
              <a:t>Иван-дурак</a:t>
            </a:r>
            <a:r>
              <a:rPr lang="ru-RU" dirty="0" smtClean="0"/>
              <a:t>?» Исследовательская работа ученика 4 класса  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Распространение педагогического опыта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428736"/>
            <a:ext cx="8686800" cy="4651389"/>
          </a:xfrm>
        </p:spPr>
        <p:txBody>
          <a:bodyPr/>
          <a:lstStyle/>
          <a:p>
            <a:pPr>
              <a:buNone/>
            </a:pPr>
            <a:r>
              <a:rPr lang="ru-RU" sz="2800" dirty="0" smtClean="0"/>
              <a:t>Открытые уроки:</a:t>
            </a:r>
          </a:p>
          <a:p>
            <a:pPr>
              <a:buNone/>
            </a:pPr>
            <a:endParaRPr lang="ru-RU" dirty="0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281" y="2000239"/>
          <a:ext cx="8643999" cy="4580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1333"/>
                <a:gridCol w="2881333"/>
                <a:gridCol w="2881333"/>
              </a:tblGrid>
              <a:tr h="491352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Тема урока, класс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Уровень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Дата проведения</a:t>
                      </a:r>
                      <a:endParaRPr lang="ru-RU" sz="1600" dirty="0"/>
                    </a:p>
                  </a:txBody>
                  <a:tcPr/>
                </a:tc>
              </a:tr>
              <a:tr h="1015645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Работа над лирическим произведением. «Борис Пастернак «Снег идет», 4 класс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Муниципальный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2010 год</a:t>
                      </a:r>
                      <a:endParaRPr lang="ru-RU" sz="1600" dirty="0"/>
                    </a:p>
                  </a:txBody>
                  <a:tcPr/>
                </a:tc>
              </a:tr>
              <a:tr h="1281512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Методика работы над</a:t>
                      </a:r>
                      <a:r>
                        <a:rPr lang="ru-RU" sz="1600" baseline="0" dirty="0" smtClean="0"/>
                        <a:t> обнаружением и формулировкой учебной проблемы. «Уравнения», </a:t>
                      </a:r>
                    </a:p>
                    <a:p>
                      <a:r>
                        <a:rPr lang="ru-RU" sz="1600" baseline="0" dirty="0" smtClean="0"/>
                        <a:t>1 класс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Республиканский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2011 год</a:t>
                      </a:r>
                      <a:endParaRPr lang="ru-RU" sz="1600" dirty="0"/>
                    </a:p>
                  </a:txBody>
                  <a:tcPr/>
                </a:tc>
              </a:tr>
              <a:tr h="1712087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Методика применения технологии </a:t>
                      </a:r>
                      <a:r>
                        <a:rPr lang="ru-RU" sz="1600" dirty="0" err="1" smtClean="0"/>
                        <a:t>деятельностного</a:t>
                      </a:r>
                      <a:r>
                        <a:rPr lang="ru-RU" sz="1600" dirty="0" smtClean="0"/>
                        <a:t> метода при изучении темы. «Объединение слов в тематические группы», </a:t>
                      </a:r>
                    </a:p>
                    <a:p>
                      <a:r>
                        <a:rPr lang="ru-RU" sz="1600" dirty="0" smtClean="0"/>
                        <a:t>2 класс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Муниципальный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2011 год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Распространение педагогического опыта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357298"/>
            <a:ext cx="8686800" cy="4722827"/>
          </a:xfrm>
        </p:spPr>
        <p:txBody>
          <a:bodyPr/>
          <a:lstStyle/>
          <a:p>
            <a:pPr>
              <a:buNone/>
            </a:pPr>
            <a:r>
              <a:rPr lang="ru-RU" sz="2800" dirty="0" smtClean="0"/>
              <a:t>Участие в семинарах, конференциях:</a:t>
            </a:r>
          </a:p>
          <a:p>
            <a:pPr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20" y="1928802"/>
          <a:ext cx="8572560" cy="47149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520"/>
                <a:gridCol w="2857520"/>
                <a:gridCol w="2857520"/>
              </a:tblGrid>
              <a:tr h="35719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Тема выступления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Уровень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Дата</a:t>
                      </a:r>
                      <a:r>
                        <a:rPr lang="ru-RU" sz="1600" baseline="0" dirty="0" smtClean="0"/>
                        <a:t> </a:t>
                      </a:r>
                      <a:endParaRPr lang="ru-RU" sz="1600" dirty="0"/>
                    </a:p>
                  </a:txBody>
                  <a:tcPr/>
                </a:tc>
              </a:tr>
              <a:tr h="1357322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«Этапы работы над методической темой школьного методического</a:t>
                      </a:r>
                      <a:r>
                        <a:rPr lang="ru-RU" sz="1600" baseline="0" dirty="0" smtClean="0"/>
                        <a:t> объединения»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Зональный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2010 год</a:t>
                      </a:r>
                      <a:endParaRPr lang="ru-RU" sz="1600" dirty="0"/>
                    </a:p>
                  </a:txBody>
                  <a:tcPr/>
                </a:tc>
              </a:tr>
              <a:tr h="1500198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«Представление работы ШМО учителей начальных</a:t>
                      </a:r>
                      <a:r>
                        <a:rPr lang="ru-RU" sz="1600" baseline="0" dirty="0" smtClean="0"/>
                        <a:t> классов МОУ «</a:t>
                      </a:r>
                      <a:r>
                        <a:rPr lang="ru-RU" sz="1600" baseline="0" dirty="0" err="1" smtClean="0"/>
                        <a:t>Шугуровская</a:t>
                      </a:r>
                      <a:r>
                        <a:rPr lang="ru-RU" sz="1600" baseline="0" dirty="0" smtClean="0"/>
                        <a:t> СОШ им. В.П.Чкалова»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Муниципальный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2011 год</a:t>
                      </a:r>
                      <a:endParaRPr lang="ru-RU" sz="1600" dirty="0"/>
                    </a:p>
                  </a:txBody>
                  <a:tcPr/>
                </a:tc>
              </a:tr>
              <a:tr h="1500198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«Психолого-педагогические условия эффективности образовательного процесса</a:t>
                      </a:r>
                      <a:r>
                        <a:rPr lang="ru-RU" sz="1600" baseline="0" dirty="0" smtClean="0"/>
                        <a:t> в начальной школе»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Федеральный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2012 год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Распространение педагогического опыта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Участие в конкурсах профессионального мастерства:</a:t>
            </a:r>
          </a:p>
          <a:p>
            <a:pPr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8596" y="2928935"/>
          <a:ext cx="8358248" cy="234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9562"/>
                <a:gridCol w="2089562"/>
                <a:gridCol w="2089562"/>
                <a:gridCol w="2089562"/>
              </a:tblGrid>
              <a:tr h="714380">
                <a:tc>
                  <a:txBody>
                    <a:bodyPr/>
                    <a:lstStyle/>
                    <a:p>
                      <a:r>
                        <a:rPr lang="ru-RU" dirty="0" smtClean="0"/>
                        <a:t>Название конкурса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Уровень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Результат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Год участия</a:t>
                      </a:r>
                      <a:endParaRPr lang="ru-RU" dirty="0"/>
                    </a:p>
                  </a:txBody>
                  <a:tcPr/>
                </a:tc>
              </a:tr>
              <a:tr h="714380">
                <a:tc>
                  <a:txBody>
                    <a:bodyPr/>
                    <a:lstStyle/>
                    <a:p>
                      <a:r>
                        <a:rPr lang="ru-RU" dirty="0" smtClean="0"/>
                        <a:t>«Учитель года – 2004»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Муниципальный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 место</a:t>
                      </a:r>
                    </a:p>
                    <a:p>
                      <a:r>
                        <a:rPr lang="ru-RU" dirty="0" smtClean="0"/>
                        <a:t>Диплом </a:t>
                      </a:r>
                      <a:r>
                        <a:rPr lang="en-US" dirty="0" smtClean="0"/>
                        <a:t>I </a:t>
                      </a:r>
                      <a:r>
                        <a:rPr lang="ru-RU" dirty="0" smtClean="0"/>
                        <a:t>степени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2004 год</a:t>
                      </a:r>
                      <a:endParaRPr lang="ru-RU" dirty="0"/>
                    </a:p>
                  </a:txBody>
                  <a:tcPr/>
                </a:tc>
              </a:tr>
              <a:tr h="7143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«Учитель года – 2004»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Республиканский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Свидетельство об участии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2004 год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357</TotalTime>
  <Words>793</Words>
  <Application>Microsoft Office PowerPoint</Application>
  <PresentationFormat>Экран (4:3)</PresentationFormat>
  <Paragraphs>227</Paragraphs>
  <Slides>16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Трек</vt:lpstr>
      <vt:lpstr>Галимова Гульназ азгаровна</vt:lpstr>
      <vt:lpstr>Работает по образовательнойпрограмме «Школа 2100»</vt:lpstr>
      <vt:lpstr>Результаты обучающихся на основе годовых оценок</vt:lpstr>
      <vt:lpstr>Результаты республиканского тестирования учащихся 4 классов</vt:lpstr>
      <vt:lpstr>Результаты участия обучающихся в предметных олимпиадах, научно-практических конференциях</vt:lpstr>
      <vt:lpstr>Гульназ Азгаровна создает условия для реализации творческих способностей учащихся</vt:lpstr>
      <vt:lpstr>Участие обучающихся в конкурсах</vt:lpstr>
      <vt:lpstr>В 2010-2011 учебном году Галимова Г.А. участвовала в федеральном эксперименте по внедрению фгос ноо в числе пилотных школ республики</vt:lpstr>
      <vt:lpstr>Повышение квалификации</vt:lpstr>
      <vt:lpstr>Гульназ Азгаровна руководит научным обществом «Хочу все знать!» </vt:lpstr>
      <vt:lpstr>Осуществление предшкольной подготовки  – залог успешности обучения на высоком уровне сложности</vt:lpstr>
      <vt:lpstr>Гульназ азгаровна - руководитель ШМО учителей начальных классов.</vt:lpstr>
      <vt:lpstr>Распространение педагогического опыта</vt:lpstr>
      <vt:lpstr>Распространение педагогического опыта</vt:lpstr>
      <vt:lpstr>Распространение педагогического опыта</vt:lpstr>
      <vt:lpstr>Распространение педагогического опыта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Галимовой Гульназ азгаровны</dc:title>
  <dc:creator>www.PHILka.RU</dc:creator>
  <cp:lastModifiedBy>1</cp:lastModifiedBy>
  <cp:revision>42</cp:revision>
  <dcterms:created xsi:type="dcterms:W3CDTF">2003-01-01T10:12:16Z</dcterms:created>
  <dcterms:modified xsi:type="dcterms:W3CDTF">2012-03-20T11:57:18Z</dcterms:modified>
</cp:coreProperties>
</file>